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33" r:id="rId2"/>
    <p:sldId id="338" r:id="rId3"/>
    <p:sldId id="337" r:id="rId4"/>
    <p:sldId id="339" r:id="rId5"/>
    <p:sldId id="341" r:id="rId6"/>
    <p:sldId id="342" r:id="rId7"/>
    <p:sldId id="336" r:id="rId8"/>
    <p:sldId id="343" r:id="rId9"/>
    <p:sldId id="345" r:id="rId10"/>
    <p:sldId id="349" r:id="rId11"/>
    <p:sldId id="350" r:id="rId12"/>
    <p:sldId id="348" r:id="rId13"/>
    <p:sldId id="346" r:id="rId14"/>
    <p:sldId id="347" r:id="rId15"/>
    <p:sldId id="351" r:id="rId16"/>
    <p:sldId id="340" r:id="rId17"/>
    <p:sldId id="318" r:id="rId18"/>
    <p:sldId id="282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46" autoAdjust="0"/>
  </p:normalViewPr>
  <p:slideViewPr>
    <p:cSldViewPr>
      <p:cViewPr varScale="1">
        <p:scale>
          <a:sx n="69" d="100"/>
          <a:sy n="69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8D415D-4160-4A40-9ECA-6982A84BC45D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D1405C-91A8-4797-A756-D3D95204D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08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DC6FD5-33A5-4467-8BE3-C8EB6320A426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B37973-C568-44BF-B584-E4DF1CA943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3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37973-C568-44BF-B584-E4DF1CA943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81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37973-C568-44BF-B584-E4DF1CA943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9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37973-C568-44BF-B584-E4DF1CA943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9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5367338"/>
            <a:ext cx="68119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3776" y="3968497"/>
            <a:ext cx="4978908" cy="165038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93776" y="1490472"/>
            <a:ext cx="4978908" cy="2386584"/>
          </a:xfrm>
          <a:prstGeom prst="rect">
            <a:avLst/>
          </a:prstGeom>
          <a:ln>
            <a:noFill/>
          </a:ln>
        </p:spPr>
        <p:txBody>
          <a:bodyPr lIns="0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7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883920"/>
            <a:ext cx="9144000" cy="5974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720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3824240" y="1320800"/>
            <a:ext cx="4791075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rtlCol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Drag chart to placeholder or click icon to add chart</a:t>
            </a:r>
          </a:p>
          <a:p>
            <a:pPr lvl="0"/>
            <a:endParaRPr lang="en-US" noProof="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17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16982" y="1814276"/>
            <a:ext cx="8444575" cy="480053"/>
          </a:xfrm>
          <a:prstGeom prst="rect">
            <a:avLst/>
          </a:prstGeom>
        </p:spPr>
        <p:txBody>
          <a:bodyPr lIns="150876" tIns="75438" rIns="150876" bIns="75438" anchor="ctr"/>
          <a:lstStyle>
            <a:lvl1pPr algn="l">
              <a:defRPr sz="3272" b="1">
                <a:solidFill>
                  <a:srgbClr val="0055B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16982" y="2468895"/>
            <a:ext cx="8444575" cy="1752985"/>
          </a:xfrm>
          <a:prstGeom prst="rect">
            <a:avLst/>
          </a:prstGeom>
        </p:spPr>
        <p:txBody>
          <a:bodyPr lIns="150876" tIns="75438" rIns="150876" bIns="75438"/>
          <a:lstStyle>
            <a:lvl1pPr marL="0" indent="0" algn="l">
              <a:buNone/>
              <a:defRPr sz="2000">
                <a:solidFill>
                  <a:srgbClr val="666666"/>
                </a:solidFill>
                <a:latin typeface="Arial"/>
                <a:cs typeface="Arial"/>
              </a:defRPr>
            </a:lvl1pPr>
            <a:lvl2pPr marL="20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1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39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4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54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2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89957" y="4846475"/>
            <a:ext cx="2651204" cy="1397000"/>
          </a:xfrm>
          <a:prstGeom prst="rect">
            <a:avLst/>
          </a:prstGeom>
        </p:spPr>
        <p:txBody>
          <a:bodyPr lIns="150876" tIns="75438" rIns="150876" bIns="75438"/>
          <a:lstStyle>
            <a:lvl1pPr marL="0" indent="0">
              <a:buFontTx/>
              <a:buNone/>
              <a:defRPr sz="1409">
                <a:solidFill>
                  <a:srgbClr val="EB685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59221" y="4846475"/>
            <a:ext cx="490649" cy="436276"/>
          </a:xfrm>
          <a:prstGeom prst="rect">
            <a:avLst/>
          </a:prstGeom>
        </p:spPr>
        <p:txBody>
          <a:bodyPr lIns="150876" tIns="75438" rIns="150876" bIns="75438"/>
          <a:lstStyle>
            <a:lvl1pPr marL="0" indent="0">
              <a:buFontTx/>
              <a:buNone/>
              <a:defRPr b="1">
                <a:solidFill>
                  <a:srgbClr val="EB6852"/>
                </a:solidFill>
                <a:latin typeface="Arial"/>
                <a:cs typeface="Arial"/>
              </a:defRPr>
            </a:lvl1pPr>
            <a:lvl2pPr marL="207811" indent="0">
              <a:buFontTx/>
              <a:buNone/>
              <a:defRPr/>
            </a:lvl2pPr>
            <a:lvl3pPr marL="415622" indent="0">
              <a:buFontTx/>
              <a:buNone/>
              <a:defRPr/>
            </a:lvl3pPr>
            <a:lvl4pPr marL="623433" indent="0">
              <a:buFontTx/>
              <a:buNone/>
              <a:defRPr/>
            </a:lvl4pPr>
            <a:lvl5pPr marL="83124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317554" y="6352962"/>
            <a:ext cx="981355" cy="392545"/>
          </a:xfrm>
          <a:prstGeom prst="rect">
            <a:avLst/>
          </a:prstGeom>
        </p:spPr>
        <p:txBody>
          <a:bodyPr lIns="150876" tIns="75438" rIns="150876" bIns="75438"/>
          <a:lstStyle>
            <a:lvl1pPr marL="0" indent="0">
              <a:buFontTx/>
              <a:buNone/>
              <a:defRPr sz="864" b="1">
                <a:solidFill>
                  <a:srgbClr val="666666"/>
                </a:solidFill>
                <a:latin typeface="Arial"/>
                <a:cs typeface="Arial"/>
              </a:defRPr>
            </a:lvl1pPr>
            <a:lvl2pPr marL="207811" indent="0">
              <a:buFontTx/>
              <a:buNone/>
              <a:defRPr/>
            </a:lvl2pPr>
            <a:lvl3pPr marL="415622" indent="0">
              <a:buFontTx/>
              <a:buNone/>
              <a:defRPr/>
            </a:lvl3pPr>
            <a:lvl4pPr marL="623433" indent="0">
              <a:buFontTx/>
              <a:buNone/>
              <a:defRPr/>
            </a:lvl4pPr>
            <a:lvl5pPr marL="83124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1271729" y="6349408"/>
            <a:ext cx="2586181" cy="523394"/>
          </a:xfrm>
          <a:prstGeom prst="rect">
            <a:avLst/>
          </a:prstGeom>
        </p:spPr>
        <p:txBody>
          <a:bodyPr lIns="150876" tIns="75438" rIns="150876" bIns="75438"/>
          <a:lstStyle>
            <a:lvl1pPr marL="0" indent="0">
              <a:buFontTx/>
              <a:buNone/>
              <a:defRPr sz="864" baseline="0">
                <a:solidFill>
                  <a:srgbClr val="666666"/>
                </a:solidFill>
                <a:latin typeface="Arial"/>
                <a:cs typeface="Arial"/>
              </a:defRPr>
            </a:lvl1pPr>
            <a:lvl2pPr marL="207811" indent="0">
              <a:buFontTx/>
              <a:buNone/>
              <a:defRPr/>
            </a:lvl2pPr>
            <a:lvl3pPr marL="415622" indent="0">
              <a:buFontTx/>
              <a:buNone/>
              <a:defRPr/>
            </a:lvl3pPr>
            <a:lvl4pPr marL="623433" indent="0">
              <a:buFontTx/>
              <a:buNone/>
              <a:defRPr/>
            </a:lvl4pPr>
            <a:lvl5pPr marL="83124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0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16982" y="1596070"/>
            <a:ext cx="8444575" cy="3360373"/>
          </a:xfrm>
          <a:prstGeom prst="rect">
            <a:avLst/>
          </a:prstGeom>
        </p:spPr>
        <p:txBody>
          <a:bodyPr lIns="150876" tIns="75438" rIns="150876" bIns="75438"/>
          <a:lstStyle>
            <a:lvl1pPr marL="0" indent="0">
              <a:buNone/>
              <a:defRPr sz="200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17554" y="6352962"/>
            <a:ext cx="981355" cy="392545"/>
          </a:xfrm>
          <a:prstGeom prst="rect">
            <a:avLst/>
          </a:prstGeom>
        </p:spPr>
        <p:txBody>
          <a:bodyPr lIns="150876" tIns="75438" rIns="150876" bIns="75438"/>
          <a:lstStyle>
            <a:lvl1pPr marL="0" indent="0">
              <a:buNone/>
              <a:defRPr sz="864" b="1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271729" y="6349408"/>
            <a:ext cx="2586181" cy="523394"/>
          </a:xfrm>
          <a:prstGeom prst="rect">
            <a:avLst/>
          </a:prstGeom>
        </p:spPr>
        <p:txBody>
          <a:bodyPr lIns="150876" tIns="75438" rIns="150876" bIns="75438"/>
          <a:lstStyle>
            <a:lvl1pPr marL="0" indent="0">
              <a:buNone/>
              <a:defRPr sz="864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94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010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10EA50-2E59-448E-BA37-262D95703F10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125EBB1-3BCE-4455-8120-4318DBD5E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93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10EA50-2E59-448E-BA37-262D95703F10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125EBB1-3BCE-4455-8120-4318DBD5E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31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8"/>
          </p:nvPr>
        </p:nvSpPr>
        <p:spPr>
          <a:xfrm>
            <a:off x="6446838" y="6356350"/>
            <a:ext cx="21828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10EA50-2E59-448E-BA37-262D95703F10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514350" y="6356350"/>
            <a:ext cx="5829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6572250" y="3810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125EBB1-3BCE-4455-8120-4318DBD5E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61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 userDrawn="1"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747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429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ebuchet MS"/>
                <a:cs typeface="Trebuchet MS"/>
              </a:defRPr>
            </a:lvl1pPr>
            <a:lvl2pPr>
              <a:buClr>
                <a:srgbClr val="ECD63F"/>
              </a:buClr>
              <a:defRPr b="0" i="0">
                <a:latin typeface="Trebuchet MS"/>
                <a:cs typeface="Trebuchet MS"/>
              </a:defRPr>
            </a:lvl2pPr>
            <a:lvl3pPr>
              <a:buClr>
                <a:srgbClr val="ECD63F"/>
              </a:buClr>
              <a:defRPr b="0" i="0">
                <a:latin typeface="Trebuchet MS"/>
                <a:cs typeface="Trebuchet MS"/>
              </a:defRPr>
            </a:lvl3pPr>
            <a:lvl4pPr>
              <a:buClr>
                <a:srgbClr val="ECD63F"/>
              </a:buClr>
              <a:defRPr b="0" i="0">
                <a:latin typeface="Trebuchet MS"/>
                <a:cs typeface="Trebuchet MS"/>
              </a:defRPr>
            </a:lvl4pPr>
            <a:lvl5pPr>
              <a:defRPr b="0" i="1"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78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8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5563"/>
            <a:ext cx="58388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3776" y="1490663"/>
            <a:ext cx="4978908" cy="2387600"/>
          </a:xfrm>
          <a:prstGeom prst="rect">
            <a:avLst/>
          </a:prstGeom>
          <a:ln>
            <a:noFill/>
          </a:ln>
        </p:spPr>
        <p:txBody>
          <a:bodyPr lIns="0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93776" y="3970337"/>
            <a:ext cx="4978908" cy="2212976"/>
          </a:xfrm>
          <a:prstGeom prst="rect">
            <a:avLst/>
          </a:prstGeom>
          <a:ln>
            <a:noFill/>
          </a:ln>
        </p:spPr>
        <p:txBody>
          <a:bodyPr lIns="0"/>
          <a:lstStyle>
            <a:lvl1pPr marL="0" indent="0" algn="l">
              <a:buNone/>
              <a:defRPr sz="21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6088" y="2176463"/>
            <a:ext cx="4887912" cy="4681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6"/>
          <p:cNvSpPr txBox="1">
            <a:spLocks/>
          </p:cNvSpPr>
          <p:nvPr/>
        </p:nvSpPr>
        <p:spPr>
          <a:xfrm>
            <a:off x="8285163" y="6221413"/>
            <a:ext cx="542925" cy="5349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08F738-12AE-410C-8B4F-66A89991B935}" type="slidenum">
              <a:rPr lang="en-US" sz="1200" smtClean="0">
                <a:latin typeface="Arial" charset="0"/>
                <a:ea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7101" y="2189264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53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/>
          </p:nvPr>
        </p:nvSpPr>
        <p:spPr>
          <a:xfrm>
            <a:off x="425196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/>
          </p:nvPr>
        </p:nvSpPr>
        <p:spPr>
          <a:xfrm>
            <a:off x="3771900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4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425196" y="2185417"/>
            <a:ext cx="6418318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342900" marR="0" indent="-304800" algn="l" defTabSz="685800" rtl="0" eaLnBrk="1" fontAlgn="auto" latinLnBrk="0" hangingPunct="1">
              <a:lnSpc>
                <a:spcPts val="1950"/>
              </a:lnSpc>
              <a:spcBef>
                <a:spcPts val="75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150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7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7101" y="1320800"/>
            <a:ext cx="7886700" cy="716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25197" y="2185416"/>
            <a:ext cx="7259240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275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660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23924" y="873940"/>
            <a:ext cx="5320076" cy="59872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9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35974" y="873940"/>
            <a:ext cx="5308027" cy="31254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27101" y="1320800"/>
            <a:ext cx="3201490" cy="716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3835973" y="3998296"/>
            <a:ext cx="270189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5817" y="3998296"/>
            <a:ext cx="2618184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51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1479" y="0"/>
            <a:ext cx="87720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131" lvl="6" algn="ctr" defTabSz="914377">
              <a:defRPr/>
            </a:pPr>
            <a:r>
              <a:rPr lang="en-US" dirty="0">
                <a:solidFill>
                  <a:srgbClr val="FFFFFF"/>
                </a:solidFill>
              </a:rPr>
              <a:t>‘-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35113" y="1023938"/>
            <a:ext cx="6418262" cy="1403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666666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535113" y="2555875"/>
            <a:ext cx="6418262" cy="307816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9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25450" y="2319338"/>
            <a:ext cx="78867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031" name="Title Placeholder 12"/>
          <p:cNvSpPr>
            <a:spLocks noGrp="1"/>
          </p:cNvSpPr>
          <p:nvPr>
            <p:ph type="title"/>
          </p:nvPr>
        </p:nvSpPr>
        <p:spPr bwMode="auto">
          <a:xfrm>
            <a:off x="425450" y="1316038"/>
            <a:ext cx="78867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" name="Slide Number Placeholder 6"/>
          <p:cNvSpPr txBox="1">
            <a:spLocks/>
          </p:cNvSpPr>
          <p:nvPr/>
        </p:nvSpPr>
        <p:spPr>
          <a:xfrm>
            <a:off x="8285163" y="6221413"/>
            <a:ext cx="542925" cy="53498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99C7814-4448-446C-9FC6-E4C93869A356}" type="slidenum">
              <a:rPr lang="en-US" sz="1200" smtClean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rgbClr val="66666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3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5563"/>
            <a:ext cx="58388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80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5BBB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5BBB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5BBB"/>
        </a:buClr>
        <a:buFont typeface="LucidaGrande"/>
        <a:buChar char="-"/>
        <a:defRPr sz="1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5BBB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5BBB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i="1" dirty="0" smtClean="0"/>
          </a:p>
          <a:p>
            <a:r>
              <a:rPr lang="en-US" sz="1800" dirty="0" smtClean="0"/>
              <a:t>Faculty Senate -  April 17, 2018</a:t>
            </a:r>
          </a:p>
          <a:p>
            <a:r>
              <a:rPr lang="en-US" sz="1800" dirty="0" smtClean="0"/>
              <a:t>Presenter:  Sharon Nolan-Weiss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Discrimination and Harassment</a:t>
            </a:r>
            <a:br>
              <a:rPr lang="en-US" dirty="0" smtClean="0"/>
            </a:br>
            <a:r>
              <a:rPr lang="en-US" dirty="0" smtClean="0"/>
              <a:t>Prevention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4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93776" y="1490663"/>
            <a:ext cx="5145024" cy="2387600"/>
          </a:xfrm>
        </p:spPr>
        <p:txBody>
          <a:bodyPr/>
          <a:lstStyle/>
          <a:p>
            <a:r>
              <a:rPr lang="en-US" sz="4000" dirty="0" smtClean="0"/>
              <a:t>Accommodations and accessibility</a:t>
            </a:r>
            <a:endParaRPr lang="en-US" sz="4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3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425196" y="2438400"/>
            <a:ext cx="6418318" cy="3479442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“Religion-neutral” calendar and exams</a:t>
            </a:r>
          </a:p>
          <a:p>
            <a:r>
              <a:rPr lang="en-US" sz="1800" dirty="0" smtClean="0"/>
              <a:t>Students with disabilities that impact attendance</a:t>
            </a:r>
          </a:p>
          <a:p>
            <a:r>
              <a:rPr lang="en-US" sz="1800" dirty="0" smtClean="0"/>
              <a:t>Preferred name developments</a:t>
            </a:r>
          </a:p>
          <a:p>
            <a:r>
              <a:rPr lang="en-US" sz="1800" dirty="0" smtClean="0"/>
              <a:t>Pregnancy and parenting accommodations</a:t>
            </a:r>
          </a:p>
          <a:p>
            <a:r>
              <a:rPr lang="en-US" sz="1800" dirty="0" smtClean="0"/>
              <a:t>Accommodations for students who have experienced sexual misconduct</a:t>
            </a:r>
          </a:p>
          <a:p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Accommodation Trends and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24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077200" cy="838200"/>
          </a:xfrm>
        </p:spPr>
        <p:txBody>
          <a:bodyPr/>
          <a:lstStyle/>
          <a:p>
            <a:r>
              <a:rPr lang="en-US" sz="2800" dirty="0" smtClean="0"/>
              <a:t>Digital Accessibility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438400"/>
            <a:ext cx="4114800" cy="3505200"/>
          </a:xfrm>
        </p:spPr>
        <p:txBody>
          <a:bodyPr/>
          <a:lstStyle/>
          <a:p>
            <a:pPr indent="0">
              <a:buNone/>
            </a:pPr>
            <a:r>
              <a:rPr lang="en-US" sz="2000" dirty="0" smtClean="0"/>
              <a:t>We often think of accessibility in a physical sense.</a:t>
            </a:r>
          </a:p>
          <a:p>
            <a:endParaRPr lang="en-US" sz="2000" dirty="0"/>
          </a:p>
          <a:p>
            <a:pPr indent="0">
              <a:buNone/>
            </a:pPr>
            <a:r>
              <a:rPr lang="en-US" sz="2000" dirty="0" smtClean="0"/>
              <a:t>Inaccessible electronic communications are an equal challenge for individuals with disabilities.</a:t>
            </a:r>
            <a:endParaRPr lang="en-US" sz="2000" dirty="0"/>
          </a:p>
        </p:txBody>
      </p:sp>
      <p:pic>
        <p:nvPicPr>
          <p:cNvPr id="5" name="Content Placeholder 4" descr="Gentlemen in wheelchair approaching a flight of stairs." title="No Access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2438400"/>
            <a:ext cx="4343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type="body" idx="10"/>
          </p:nvPr>
        </p:nvSpPr>
        <p:spPr>
          <a:xfrm>
            <a:off x="425196" y="2438400"/>
            <a:ext cx="6418318" cy="3479442"/>
          </a:xfrm>
        </p:spPr>
        <p:txBody>
          <a:bodyPr/>
          <a:lstStyle/>
          <a:p>
            <a:r>
              <a:rPr lang="en-US" b="1" dirty="0" smtClean="0"/>
              <a:t>Digital accessibility </a:t>
            </a:r>
            <a:r>
              <a:rPr lang="en-US" dirty="0" smtClean="0"/>
              <a:t>(also known as electronic accessibility, Web accessibility) is electronic hardware, software, and communications that can be accessed by individuals with a range of disabilities, including those using assistive technology.</a:t>
            </a:r>
          </a:p>
          <a:p>
            <a:endParaRPr lang="en-US" dirty="0" smtClean="0"/>
          </a:p>
          <a:p>
            <a:r>
              <a:rPr lang="en-US" b="1" dirty="0" smtClean="0"/>
              <a:t>Assistive technology </a:t>
            </a:r>
            <a:r>
              <a:rPr lang="en-US" dirty="0" smtClean="0"/>
              <a:t>is hardware or software that allows access to technology for individuals with disabilities, such as captioning, screen-reading software, and special input devices.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Digital Accessibility?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Accessibility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25197" y="2514600"/>
            <a:ext cx="7259240" cy="351891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Websites, documents (PDFs), and other information cannot be accessed with a screen reader.</a:t>
            </a:r>
          </a:p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The </a:t>
            </a:r>
            <a:r>
              <a:rPr lang="en-US" sz="1800" b="0" dirty="0">
                <a:solidFill>
                  <a:schemeClr val="accent4"/>
                </a:solidFill>
                <a:latin typeface="Trebuchet MS" panose="020B0603020202020204" pitchFamily="34" charset="0"/>
              </a:rPr>
              <a:t>document or webpage is set up so that a screen reader cannot make logical sense of it (ex. </a:t>
            </a:r>
            <a:r>
              <a:rPr lang="en-US" sz="1800" b="0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links are not identified clearly)</a:t>
            </a:r>
          </a:p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A mouse is required to navigate a webpage (ex. important content cannot be accessed by using keyboard tabs, or tab order is illogical)</a:t>
            </a:r>
          </a:p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Videos are not captioned.</a:t>
            </a:r>
          </a:p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Contrast is poor, making text hard to read.</a:t>
            </a:r>
          </a:p>
          <a:p>
            <a:pPr>
              <a:spcAft>
                <a:spcPts val="1200"/>
              </a:spcAft>
            </a:pPr>
            <a:r>
              <a:rPr lang="en-US" sz="1800" b="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Color is used to convey meaning.</a:t>
            </a:r>
          </a:p>
          <a:p>
            <a:pPr>
              <a:spcAft>
                <a:spcPts val="600"/>
              </a:spcAft>
            </a:pPr>
            <a:endParaRPr lang="en-US" sz="1800" b="0" dirty="0">
              <a:solidFill>
                <a:schemeClr val="accent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r="2040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Bills vs. Jets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27102" y="2590800"/>
            <a:ext cx="3001899" cy="2366790"/>
          </a:xfrm>
        </p:spPr>
        <p:txBody>
          <a:bodyPr/>
          <a:lstStyle/>
          <a:p>
            <a:r>
              <a:rPr lang="en-US" dirty="0" smtClean="0"/>
              <a:t>2015 game with red/green uniforms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425196" y="2362200"/>
            <a:ext cx="6418318" cy="355564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Many instructors incorporate videos, message boards, publisher websites, and other electronic media as part of instruction.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These are not always accessible.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Tools such as clickers may pose challenges for individuals with impairments.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Vendors often sell inaccessible products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It is difficult/impossible to know all of the electronic tools that faculty are using.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Accessibility Challenges in Instruction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29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Questions?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Office of Equity, Diversity and Inclusion</a:t>
            </a:r>
          </a:p>
          <a:p>
            <a:pPr>
              <a:buNone/>
            </a:pPr>
            <a:r>
              <a:rPr lang="en-US" dirty="0" smtClean="0"/>
              <a:t>406 </a:t>
            </a:r>
            <a:r>
              <a:rPr lang="en-US" dirty="0" err="1" smtClean="0"/>
              <a:t>Capen</a:t>
            </a:r>
            <a:r>
              <a:rPr lang="en-US" dirty="0" smtClean="0"/>
              <a:t> Hall</a:t>
            </a:r>
          </a:p>
          <a:p>
            <a:pPr>
              <a:buNone/>
            </a:pPr>
            <a:r>
              <a:rPr lang="en-US" dirty="0" smtClean="0"/>
              <a:t>645-2266</a:t>
            </a:r>
          </a:p>
          <a:p>
            <a:pPr>
              <a:buNone/>
            </a:pPr>
            <a:r>
              <a:rPr lang="en-US" dirty="0" smtClean="0"/>
              <a:t>aa-diversity@buffalo.edu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25196" y="2438400"/>
            <a:ext cx="6418318" cy="3479442"/>
          </a:xfrm>
        </p:spPr>
        <p:txBody>
          <a:bodyPr/>
          <a:lstStyle/>
          <a:p>
            <a:r>
              <a:rPr lang="en-US" sz="1800" dirty="0" smtClean="0"/>
              <a:t>Investigating reports of discrimination and harassment </a:t>
            </a:r>
          </a:p>
          <a:p>
            <a:r>
              <a:rPr lang="en-US" sz="1800" dirty="0" smtClean="0"/>
              <a:t>Providing assistance and advice to employees, supervisors and managers regarding workplace situations and actions</a:t>
            </a:r>
          </a:p>
          <a:p>
            <a:r>
              <a:rPr lang="en-US" sz="1800" dirty="0" smtClean="0"/>
              <a:t>Together with Accessibility Resources, assisting with accommodation situations</a:t>
            </a:r>
          </a:p>
          <a:p>
            <a:r>
              <a:rPr lang="en-US" sz="1800" dirty="0" smtClean="0"/>
              <a:t>Training faculty, staff and students in discrimination and harassment prevention, cultural competence, respect and civility, and recruiting for diversity</a:t>
            </a:r>
          </a:p>
          <a:p>
            <a:r>
              <a:rPr lang="en-US" sz="1800" dirty="0" smtClean="0"/>
              <a:t>Providing information about complying with child protection requirements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EDI’s Role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68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38100" indent="0">
              <a:buNone/>
            </a:pPr>
            <a:r>
              <a:rPr lang="en-US" i="1" u="sng" dirty="0" smtClean="0"/>
              <a:t>Intersections</a:t>
            </a:r>
            <a:r>
              <a:rPr lang="en-US" u="sng" dirty="0" smtClean="0"/>
              <a:t> Online Harassment Prevention Training </a:t>
            </a:r>
          </a:p>
          <a:p>
            <a:r>
              <a:rPr lang="en-US" dirty="0" smtClean="0"/>
              <a:t>Can be mandated and tracked through </a:t>
            </a:r>
            <a:r>
              <a:rPr lang="en-US" dirty="0" err="1" smtClean="0"/>
              <a:t>UBEdge</a:t>
            </a:r>
            <a:endParaRPr lang="en-US" dirty="0" smtClean="0"/>
          </a:p>
          <a:p>
            <a:r>
              <a:rPr lang="en-US" dirty="0" smtClean="0"/>
              <a:t>Athletics has mandated this division-wide.</a:t>
            </a:r>
            <a:endParaRPr lang="en-US" dirty="0"/>
          </a:p>
          <a:p>
            <a:pPr marL="38100" indent="0">
              <a:buNone/>
            </a:pPr>
            <a:r>
              <a:rPr lang="en-US" u="sng" dirty="0" smtClean="0"/>
              <a:t>In-Person Training</a:t>
            </a:r>
          </a:p>
          <a:p>
            <a:r>
              <a:rPr lang="en-US" dirty="0" smtClean="0"/>
              <a:t>Mandated by individual schools and departments</a:t>
            </a:r>
          </a:p>
          <a:p>
            <a:r>
              <a:rPr lang="en-US" dirty="0" smtClean="0"/>
              <a:t>Pharmacy, Engineering, Surgery, Neurosurgery, Public Health have mandated or will mandate in-person training.</a:t>
            </a:r>
          </a:p>
          <a:p>
            <a:pPr marL="38100" indent="0">
              <a:buNone/>
            </a:pPr>
            <a:r>
              <a:rPr lang="en-US" u="sng" dirty="0" smtClean="0"/>
              <a:t>Other Outreach</a:t>
            </a:r>
            <a:endParaRPr lang="en-US" dirty="0" smtClean="0"/>
          </a:p>
          <a:p>
            <a:r>
              <a:rPr lang="en-US" dirty="0" smtClean="0"/>
              <a:t>Annual email notification to all employees of Discrimination and Harassment Policy</a:t>
            </a:r>
          </a:p>
          <a:p>
            <a:r>
              <a:rPr lang="en-US" dirty="0" smtClean="0"/>
              <a:t>Title IX:  Sexual Misconduct Resource Card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Current issues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37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r="6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2097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University of Rochester case</a:t>
            </a:r>
          </a:p>
          <a:p>
            <a:r>
              <a:rPr lang="en-US" dirty="0" smtClean="0"/>
              <a:t>USA gymnastics – Michigan State</a:t>
            </a:r>
          </a:p>
          <a:p>
            <a:r>
              <a:rPr lang="en-US" dirty="0" smtClean="0"/>
              <a:t>2017:  “The year your love for your favorite celebrities died”</a:t>
            </a:r>
          </a:p>
          <a:p>
            <a:endParaRPr lang="en-US" dirty="0" smtClean="0"/>
          </a:p>
          <a:p>
            <a:pPr marL="38100" indent="0">
              <a:buNone/>
            </a:pPr>
            <a:r>
              <a:rPr lang="en-US" dirty="0" smtClean="0"/>
              <a:t>Priorities: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Examining UB’s policy framework and practices to prevent and respond effectively to sexual misconduct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Promoting a culture of professionalism and integrity that encourages reporting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to Present:  Major Developments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8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38100" indent="0">
              <a:buNone/>
            </a:pPr>
            <a:r>
              <a:rPr lang="en-US" u="sng" dirty="0" smtClean="0"/>
              <a:t>Discrimination and Harassment</a:t>
            </a:r>
          </a:p>
          <a:p>
            <a:pPr marL="0" indent="0" defTabSz="365760">
              <a:buNone/>
            </a:pPr>
            <a:r>
              <a:rPr lang="en-US" dirty="0"/>
              <a:t> </a:t>
            </a:r>
            <a:r>
              <a:rPr lang="en-US" dirty="0" smtClean="0"/>
              <a:t>   	Prohibits unwelcome sexual advances, requests for sexual favors, or 	other verbal or physical conduct that could create a hostile work 	or 	educational environment</a:t>
            </a:r>
          </a:p>
          <a:p>
            <a:pPr marL="38100" indent="0">
              <a:buNone/>
            </a:pPr>
            <a:r>
              <a:rPr lang="en-US" u="sng" dirty="0" smtClean="0"/>
              <a:t>Nepotism</a:t>
            </a:r>
          </a:p>
          <a:p>
            <a:pPr marL="38100" indent="0" defTabSz="365760">
              <a:buNone/>
            </a:pPr>
            <a:r>
              <a:rPr lang="en-US" dirty="0" smtClean="0"/>
              <a:t>	Requires disclosure of factors that could represent a conflict of interest, 	including romantic relationships</a:t>
            </a:r>
          </a:p>
          <a:p>
            <a:pPr marL="38100" indent="0">
              <a:buNone/>
            </a:pPr>
            <a:r>
              <a:rPr lang="en-US" u="sng" dirty="0" smtClean="0"/>
              <a:t>Faculty Code of Conduct</a:t>
            </a:r>
          </a:p>
          <a:p>
            <a:pPr marL="38100" indent="0" defTabSz="365760">
              <a:buNone/>
            </a:pPr>
            <a:r>
              <a:rPr lang="en-US" dirty="0"/>
              <a:t>	</a:t>
            </a:r>
            <a:r>
              <a:rPr lang="en-US" dirty="0" smtClean="0"/>
              <a:t>Prohibits romantic/sexual relationships between faculty and students 	whom they are grading, supervising, or exercising other academic 	authority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UB Policies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6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001000" cy="3200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800" dirty="0" smtClean="0"/>
              <a:t>These fall within the definition of sexual harassment if they impact the work or educational environment.</a:t>
            </a:r>
          </a:p>
          <a:p>
            <a:pPr marL="0" indent="0"/>
            <a:endParaRPr lang="en-US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UB must respond in situations where there is a hostile environment.</a:t>
            </a:r>
          </a:p>
          <a:p>
            <a:pPr marL="0" indent="0"/>
            <a:endParaRPr lang="en-US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This applies regardless of whether a UB student or employee is creating the hostile environment, or whether it is created by a patient, hospital employee or others.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229600" cy="914400"/>
          </a:xfrm>
        </p:spPr>
        <p:txBody>
          <a:bodyPr/>
          <a:lstStyle/>
          <a:p>
            <a:r>
              <a:rPr lang="en-US" dirty="0" smtClean="0"/>
              <a:t>Sexual Violence, Domestic Violence and Stalking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350" b="1835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RELATIONSHIP VIOLENCE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27102" y="2189263"/>
            <a:ext cx="3001899" cy="3297137"/>
          </a:xfrm>
        </p:spPr>
        <p:txBody>
          <a:bodyPr/>
          <a:lstStyle/>
          <a:p>
            <a:r>
              <a:rPr lang="en-US" sz="1600" dirty="0" smtClean="0"/>
              <a:t>UB has resources for students and employees who experience relationship violence.  These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On-Campus Crisis Services Advocate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UPD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Academic and workplace accommodations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28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B Color Palette">
    <a:dk1>
      <a:srgbClr val="666666"/>
    </a:dk1>
    <a:lt1>
      <a:srgbClr val="FFFFFF"/>
    </a:lt1>
    <a:dk2>
      <a:srgbClr val="005BBB"/>
    </a:dk2>
    <a:lt2>
      <a:srgbClr val="FFFFFF"/>
    </a:lt2>
    <a:accent1>
      <a:srgbClr val="005BBB"/>
    </a:accent1>
    <a:accent2>
      <a:srgbClr val="41B6E6"/>
    </a:accent2>
    <a:accent3>
      <a:srgbClr val="E56D54"/>
    </a:accent3>
    <a:accent4>
      <a:srgbClr val="666666"/>
    </a:accent4>
    <a:accent5>
      <a:srgbClr val="007681"/>
    </a:accent5>
    <a:accent6>
      <a:srgbClr val="003E51"/>
    </a:accent6>
    <a:hlink>
      <a:srgbClr val="186BB7"/>
    </a:hlink>
    <a:folHlink>
      <a:srgbClr val="D86A4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3325</TotalTime>
  <Words>615</Words>
  <Application>Microsoft Office PowerPoint</Application>
  <PresentationFormat>On-screen Show (4:3)</PresentationFormat>
  <Paragraphs>93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Georgia</vt:lpstr>
      <vt:lpstr>LucidaGrande</vt:lpstr>
      <vt:lpstr>Trebuchet MS</vt:lpstr>
      <vt:lpstr>Wingdings</vt:lpstr>
      <vt:lpstr>UB Powerpoint Template</vt:lpstr>
      <vt:lpstr>Discrimination and Harassment Prevention</vt:lpstr>
      <vt:lpstr>EDI’s Role </vt:lpstr>
      <vt:lpstr>Training Options</vt:lpstr>
      <vt:lpstr>Current issues</vt:lpstr>
      <vt:lpstr>PowerPoint Presentation</vt:lpstr>
      <vt:lpstr>2017 to Present:  Major Developments</vt:lpstr>
      <vt:lpstr>UB Policies</vt:lpstr>
      <vt:lpstr>Sexual Violence, Domestic Violence and Stalking</vt:lpstr>
      <vt:lpstr>RELATIONSHIP VIOLENCE</vt:lpstr>
      <vt:lpstr>Accommodations and accessibility</vt:lpstr>
      <vt:lpstr>Accommodation Trends and Challenges</vt:lpstr>
      <vt:lpstr>Digital Accessibility</vt:lpstr>
      <vt:lpstr>What is Digital Accessibility?</vt:lpstr>
      <vt:lpstr>Common Accessibility Issues</vt:lpstr>
      <vt:lpstr>Bills vs. Jets</vt:lpstr>
      <vt:lpstr>Digital Accessibility Challenges in Instruction</vt:lpstr>
      <vt:lpstr>Questions?</vt:lpstr>
      <vt:lpstr>For More Information</vt:lpstr>
    </vt:vector>
  </TitlesOfParts>
  <Company>University at Buffalo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senolan</dc:creator>
  <cp:lastModifiedBy>Allen, Lindsay</cp:lastModifiedBy>
  <cp:revision>195</cp:revision>
  <cp:lastPrinted>2018-04-10T12:44:36Z</cp:lastPrinted>
  <dcterms:created xsi:type="dcterms:W3CDTF">2012-04-30T20:56:46Z</dcterms:created>
  <dcterms:modified xsi:type="dcterms:W3CDTF">2018-04-17T17:40:40Z</dcterms:modified>
</cp:coreProperties>
</file>